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f9882eb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f9882eb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f9882ebe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f9882ebe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f9882ebe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f9882ebe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f9882ebe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5f9882ebe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f9882ebe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f9882ebe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f9882ebe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f9882ebe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fa0ebb6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5fa0ebb6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f538795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538795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36844e7b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36844e7b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5f5387950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5f5387950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5f538795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f538795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the power block is to step down and convert the input voltage of 9V into the voltages needed for each of the components for the oscilloscope. The </a:t>
            </a:r>
            <a:r>
              <a:rPr lang="en"/>
              <a:t>power</a:t>
            </a:r>
            <a:r>
              <a:rPr lang="en"/>
              <a:t> block is made up of three </a:t>
            </a:r>
            <a:r>
              <a:rPr lang="en"/>
              <a:t>separate</a:t>
            </a:r>
            <a:r>
              <a:rPr lang="en"/>
              <a:t> blocks. These blocks are the Eplzon 2596 Buck Converter, a voltage inverter circuit, and a linear voltage regulator. Each of these </a:t>
            </a:r>
            <a:r>
              <a:rPr lang="en"/>
              <a:t>separate</a:t>
            </a:r>
            <a:r>
              <a:rPr lang="en"/>
              <a:t> blocks serve their own purpose for the oscilloscope. The Elpzon 2596 Buck Converter steps down the voltage from 9V to 5V for the input </a:t>
            </a:r>
            <a:r>
              <a:rPr lang="en"/>
              <a:t>voltage</a:t>
            </a:r>
            <a:r>
              <a:rPr lang="en"/>
              <a:t> for the Teensy 4.1 microcontroller and the Hosyond LCD screen. The Voltage Inverter Circuit will invert the 9V input </a:t>
            </a:r>
            <a:r>
              <a:rPr lang="en"/>
              <a:t>voltage to -9V, and both of these voltages will be for the ADC signal interpreter. The linear voltage regulator takes 5V from the buck converter and steps it down to 3.3V, which is then outputted to the encoder.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f5387950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f5387950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flowchart below helps to visualize how each separate block works, as well as their input and output voltages. Each of these separate blocks serve their own purpose for the oscilloscope. The Elpzon 2596 Buck Converter steps down the voltage from 9V to 5V for the input voltage for the Teensy 4.1 microcontroller and the Hosyond LCD screen. The Voltage Inverter Circuit will invert the 9V input voltage to -9V, and both of these voltages will be for the ADC signal interpreter. The linear voltage regulator takes 5V from the buck converter and steps it down to 3.3V, which is then outputted to the encoder.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f538795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f538795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user interface and display is made up of three components. One adafruit I2C Stemma QT Rotary Encoder, the Hosyond IPS Capacitive Touch Screen LCD Module, and the Teensy 4.1 Microcontroller. For our oscilloscope, we decided to use only one </a:t>
            </a:r>
            <a:r>
              <a:rPr lang="en"/>
              <a:t>rotary</a:t>
            </a:r>
            <a:r>
              <a:rPr lang="en"/>
              <a:t> encoder to to act as a button and knob for the oscilloscope. This simplifies the user interface so there are less buttons and knobs to work with when designing our oscilloscope. This rotary encoder allows for the user to select between different channels, axis’, trigger the oscilloscope, or sweep through signals. The Teensy 4.1 microcontroller acts as an interface bridge between both the encoder and the lcd screen, since they both use different interfaces, the encoder using I2C, and the lcd screen using spi.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5f9882eb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5f9882eb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f9882ebe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5f9882ebe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13.jpg"/><Relationship Id="rId5"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Portable And Lightweight Oscilloscope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Group 6: Andrew Gondoputro, Luka Radovic, Gavin 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Piece</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0" name="Google Shape;120;p22"/>
          <p:cNvPicPr preferRelativeResize="0"/>
          <p:nvPr/>
        </p:nvPicPr>
        <p:blipFill>
          <a:blip r:embed="rId3">
            <a:alphaModFix/>
          </a:blip>
          <a:stretch>
            <a:fillRect/>
          </a:stretch>
        </p:blipFill>
        <p:spPr>
          <a:xfrm>
            <a:off x="186625" y="1263052"/>
            <a:ext cx="4428858" cy="3305825"/>
          </a:xfrm>
          <a:prstGeom prst="rect">
            <a:avLst/>
          </a:prstGeom>
          <a:noFill/>
          <a:ln>
            <a:noFill/>
          </a:ln>
        </p:spPr>
      </p:pic>
      <p:pic>
        <p:nvPicPr>
          <p:cNvPr id="121" name="Google Shape;121;p22"/>
          <p:cNvPicPr preferRelativeResize="0"/>
          <p:nvPr/>
        </p:nvPicPr>
        <p:blipFill>
          <a:blip r:embed="rId4">
            <a:alphaModFix/>
          </a:blip>
          <a:stretch>
            <a:fillRect/>
          </a:stretch>
        </p:blipFill>
        <p:spPr>
          <a:xfrm>
            <a:off x="4615479" y="1263050"/>
            <a:ext cx="4228622" cy="3305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122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a:t>
            </a:r>
            <a:endParaRPr/>
          </a:p>
        </p:txBody>
      </p:sp>
      <p:sp>
        <p:nvSpPr>
          <p:cNvPr id="127" name="Google Shape;127;p23"/>
          <p:cNvSpPr txBox="1"/>
          <p:nvPr>
            <p:ph idx="1" type="body"/>
          </p:nvPr>
        </p:nvSpPr>
        <p:spPr>
          <a:xfrm>
            <a:off x="311700" y="1152475"/>
            <a:ext cx="853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t>Main Parts:</a:t>
            </a:r>
            <a:endParaRPr b="1" sz="2200"/>
          </a:p>
          <a:p>
            <a:pPr indent="-368300" lvl="0" marL="457200" rtl="0" algn="l">
              <a:spcBef>
                <a:spcPts val="1200"/>
              </a:spcBef>
              <a:spcAft>
                <a:spcPts val="0"/>
              </a:spcAft>
              <a:buSzPts val="2200"/>
              <a:buChar char="●"/>
            </a:pPr>
            <a:r>
              <a:rPr b="1" lang="en" sz="2200"/>
              <a:t>Receiving</a:t>
            </a:r>
            <a:r>
              <a:rPr b="1" lang="en" sz="2200"/>
              <a:t> signals from ADC to sample a high frequency</a:t>
            </a:r>
            <a:br>
              <a:rPr b="1" lang="en" sz="2200"/>
            </a:br>
            <a:endParaRPr b="1" sz="2200"/>
          </a:p>
          <a:p>
            <a:pPr indent="-368300" lvl="0" marL="457200" rtl="0" algn="l">
              <a:spcBef>
                <a:spcPts val="0"/>
              </a:spcBef>
              <a:spcAft>
                <a:spcPts val="0"/>
              </a:spcAft>
              <a:buSzPts val="2200"/>
              <a:buChar char="●"/>
            </a:pPr>
            <a:r>
              <a:rPr b="1" lang="en" sz="2200"/>
              <a:t>Receiving User Input from encoder</a:t>
            </a:r>
            <a:br>
              <a:rPr b="1" lang="en" sz="2200"/>
            </a:br>
            <a:endParaRPr b="1" sz="2200"/>
          </a:p>
          <a:p>
            <a:pPr indent="-368300" lvl="0" marL="457200" rtl="0" algn="l">
              <a:spcBef>
                <a:spcPts val="0"/>
              </a:spcBef>
              <a:spcAft>
                <a:spcPts val="0"/>
              </a:spcAft>
              <a:buSzPts val="2200"/>
              <a:buChar char="●"/>
            </a:pPr>
            <a:r>
              <a:rPr b="1" lang="en" sz="2200"/>
              <a:t>Coding a User Output on the LCD</a:t>
            </a:r>
            <a:endParaRPr b="1"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2914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Flowchart</a:t>
            </a:r>
            <a:endParaRPr/>
          </a:p>
        </p:txBody>
      </p:sp>
      <p:sp>
        <p:nvSpPr>
          <p:cNvPr id="133" name="Google Shape;133;p24"/>
          <p:cNvSpPr/>
          <p:nvPr/>
        </p:nvSpPr>
        <p:spPr>
          <a:xfrm>
            <a:off x="2081300" y="1179800"/>
            <a:ext cx="924000" cy="697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134" name="Google Shape;134;p24"/>
          <p:cNvSpPr/>
          <p:nvPr/>
        </p:nvSpPr>
        <p:spPr>
          <a:xfrm>
            <a:off x="3581400" y="1149461"/>
            <a:ext cx="12204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Sample from ADC</a:t>
            </a:r>
            <a:endParaRPr/>
          </a:p>
        </p:txBody>
      </p:sp>
      <p:sp>
        <p:nvSpPr>
          <p:cNvPr id="135" name="Google Shape;135;p24"/>
          <p:cNvSpPr/>
          <p:nvPr/>
        </p:nvSpPr>
        <p:spPr>
          <a:xfrm>
            <a:off x="3581400" y="2090986"/>
            <a:ext cx="12204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Map it to original value</a:t>
            </a:r>
            <a:endParaRPr/>
          </a:p>
        </p:txBody>
      </p:sp>
      <p:sp>
        <p:nvSpPr>
          <p:cNvPr id="136" name="Google Shape;136;p24"/>
          <p:cNvSpPr/>
          <p:nvPr/>
        </p:nvSpPr>
        <p:spPr>
          <a:xfrm>
            <a:off x="3581400" y="3032511"/>
            <a:ext cx="12204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Store in Array of samples</a:t>
            </a:r>
            <a:endParaRPr/>
          </a:p>
        </p:txBody>
      </p:sp>
      <p:cxnSp>
        <p:nvCxnSpPr>
          <p:cNvPr id="137" name="Google Shape;137;p24"/>
          <p:cNvCxnSpPr>
            <a:stCxn id="134" idx="2"/>
            <a:endCxn id="135" idx="0"/>
          </p:cNvCxnSpPr>
          <p:nvPr/>
        </p:nvCxnSpPr>
        <p:spPr>
          <a:xfrm>
            <a:off x="4191600" y="1846961"/>
            <a:ext cx="0" cy="243900"/>
          </a:xfrm>
          <a:prstGeom prst="straightConnector1">
            <a:avLst/>
          </a:prstGeom>
          <a:noFill/>
          <a:ln cap="flat" cmpd="sng" w="38100">
            <a:solidFill>
              <a:schemeClr val="dk2"/>
            </a:solidFill>
            <a:prstDash val="solid"/>
            <a:round/>
            <a:headEnd len="med" w="med" type="none"/>
            <a:tailEnd len="med" w="med" type="triangle"/>
          </a:ln>
        </p:spPr>
      </p:cxnSp>
      <p:cxnSp>
        <p:nvCxnSpPr>
          <p:cNvPr id="138" name="Google Shape;138;p24"/>
          <p:cNvCxnSpPr>
            <a:stCxn id="135" idx="2"/>
            <a:endCxn id="136" idx="0"/>
          </p:cNvCxnSpPr>
          <p:nvPr/>
        </p:nvCxnSpPr>
        <p:spPr>
          <a:xfrm>
            <a:off x="4191600" y="2788486"/>
            <a:ext cx="0" cy="243900"/>
          </a:xfrm>
          <a:prstGeom prst="straightConnector1">
            <a:avLst/>
          </a:prstGeom>
          <a:noFill/>
          <a:ln cap="flat" cmpd="sng" w="38100">
            <a:solidFill>
              <a:schemeClr val="dk2"/>
            </a:solidFill>
            <a:prstDash val="solid"/>
            <a:round/>
            <a:headEnd len="med" w="med" type="none"/>
            <a:tailEnd len="med" w="med" type="triangle"/>
          </a:ln>
        </p:spPr>
      </p:cxnSp>
      <p:cxnSp>
        <p:nvCxnSpPr>
          <p:cNvPr id="139" name="Google Shape;139;p24"/>
          <p:cNvCxnSpPr/>
          <p:nvPr/>
        </p:nvCxnSpPr>
        <p:spPr>
          <a:xfrm flipH="1" rot="10800000">
            <a:off x="5072975" y="709200"/>
            <a:ext cx="7200" cy="3797400"/>
          </a:xfrm>
          <a:prstGeom prst="straightConnector1">
            <a:avLst/>
          </a:prstGeom>
          <a:noFill/>
          <a:ln cap="flat" cmpd="sng" w="38100">
            <a:solidFill>
              <a:schemeClr val="dk2"/>
            </a:solidFill>
            <a:prstDash val="solid"/>
            <a:round/>
            <a:headEnd len="med" w="med" type="none"/>
            <a:tailEnd len="med" w="med" type="none"/>
          </a:ln>
        </p:spPr>
      </p:cxnSp>
      <p:cxnSp>
        <p:nvCxnSpPr>
          <p:cNvPr id="140" name="Google Shape;140;p24"/>
          <p:cNvCxnSpPr/>
          <p:nvPr/>
        </p:nvCxnSpPr>
        <p:spPr>
          <a:xfrm rot="10800000">
            <a:off x="4086325" y="691600"/>
            <a:ext cx="993900" cy="0"/>
          </a:xfrm>
          <a:prstGeom prst="straightConnector1">
            <a:avLst/>
          </a:prstGeom>
          <a:noFill/>
          <a:ln cap="flat" cmpd="sng" w="38100">
            <a:solidFill>
              <a:schemeClr val="dk2"/>
            </a:solidFill>
            <a:prstDash val="solid"/>
            <a:round/>
            <a:headEnd len="med" w="med" type="none"/>
            <a:tailEnd len="med" w="med" type="none"/>
          </a:ln>
        </p:spPr>
      </p:cxnSp>
      <p:cxnSp>
        <p:nvCxnSpPr>
          <p:cNvPr id="141" name="Google Shape;141;p24"/>
          <p:cNvCxnSpPr>
            <a:endCxn id="134" idx="0"/>
          </p:cNvCxnSpPr>
          <p:nvPr/>
        </p:nvCxnSpPr>
        <p:spPr>
          <a:xfrm>
            <a:off x="4191600" y="691661"/>
            <a:ext cx="0" cy="457800"/>
          </a:xfrm>
          <a:prstGeom prst="straightConnector1">
            <a:avLst/>
          </a:prstGeom>
          <a:noFill/>
          <a:ln cap="flat" cmpd="sng" w="38100">
            <a:solidFill>
              <a:schemeClr val="dk2"/>
            </a:solidFill>
            <a:prstDash val="solid"/>
            <a:round/>
            <a:headEnd len="med" w="med" type="none"/>
            <a:tailEnd len="med" w="med" type="stealth"/>
          </a:ln>
        </p:spPr>
      </p:cxnSp>
      <p:sp>
        <p:nvSpPr>
          <p:cNvPr id="142" name="Google Shape;142;p24"/>
          <p:cNvSpPr/>
          <p:nvPr/>
        </p:nvSpPr>
        <p:spPr>
          <a:xfrm>
            <a:off x="3546150" y="4035550"/>
            <a:ext cx="1290900" cy="941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Array full?</a:t>
            </a:r>
            <a:endParaRPr/>
          </a:p>
        </p:txBody>
      </p:sp>
      <p:cxnSp>
        <p:nvCxnSpPr>
          <p:cNvPr id="143" name="Google Shape;143;p24"/>
          <p:cNvCxnSpPr>
            <a:stCxn id="133" idx="6"/>
            <a:endCxn id="134" idx="1"/>
          </p:cNvCxnSpPr>
          <p:nvPr/>
        </p:nvCxnSpPr>
        <p:spPr>
          <a:xfrm flipH="1" rot="10800000">
            <a:off x="3005300" y="1498250"/>
            <a:ext cx="576000" cy="30300"/>
          </a:xfrm>
          <a:prstGeom prst="straightConnector1">
            <a:avLst/>
          </a:prstGeom>
          <a:noFill/>
          <a:ln cap="flat" cmpd="sng" w="38100">
            <a:solidFill>
              <a:schemeClr val="dk2"/>
            </a:solidFill>
            <a:prstDash val="solid"/>
            <a:round/>
            <a:headEnd len="med" w="med" type="none"/>
            <a:tailEnd len="med" w="med" type="none"/>
          </a:ln>
        </p:spPr>
      </p:cxnSp>
      <p:sp>
        <p:nvSpPr>
          <p:cNvPr id="144" name="Google Shape;144;p24"/>
          <p:cNvSpPr txBox="1"/>
          <p:nvPr/>
        </p:nvSpPr>
        <p:spPr>
          <a:xfrm>
            <a:off x="5080225" y="2788475"/>
            <a:ext cx="5760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No</a:t>
            </a:r>
            <a:endParaRPr sz="1800">
              <a:solidFill>
                <a:schemeClr val="dk2"/>
              </a:solidFill>
            </a:endParaRPr>
          </a:p>
        </p:txBody>
      </p:sp>
      <p:cxnSp>
        <p:nvCxnSpPr>
          <p:cNvPr id="145" name="Google Shape;145;p24"/>
          <p:cNvCxnSpPr>
            <a:stCxn id="136" idx="2"/>
            <a:endCxn id="142" idx="0"/>
          </p:cNvCxnSpPr>
          <p:nvPr/>
        </p:nvCxnSpPr>
        <p:spPr>
          <a:xfrm>
            <a:off x="4191600" y="3730011"/>
            <a:ext cx="0" cy="305400"/>
          </a:xfrm>
          <a:prstGeom prst="straightConnector1">
            <a:avLst/>
          </a:prstGeom>
          <a:noFill/>
          <a:ln cap="flat" cmpd="sng" w="38100">
            <a:solidFill>
              <a:schemeClr val="dk2"/>
            </a:solidFill>
            <a:prstDash val="solid"/>
            <a:round/>
            <a:headEnd len="med" w="med" type="none"/>
            <a:tailEnd len="med" w="med" type="triangle"/>
          </a:ln>
        </p:spPr>
      </p:cxnSp>
      <p:sp>
        <p:nvSpPr>
          <p:cNvPr id="146" name="Google Shape;146;p24"/>
          <p:cNvSpPr txBox="1"/>
          <p:nvPr/>
        </p:nvSpPr>
        <p:spPr>
          <a:xfrm>
            <a:off x="3679775" y="288900"/>
            <a:ext cx="14004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ADC loop</a:t>
            </a:r>
            <a:endParaRPr sz="1800">
              <a:solidFill>
                <a:schemeClr val="dk2"/>
              </a:solidFill>
            </a:endParaRPr>
          </a:p>
        </p:txBody>
      </p:sp>
      <p:cxnSp>
        <p:nvCxnSpPr>
          <p:cNvPr id="147" name="Google Shape;147;p24"/>
          <p:cNvCxnSpPr>
            <a:stCxn id="142" idx="3"/>
          </p:cNvCxnSpPr>
          <p:nvPr/>
        </p:nvCxnSpPr>
        <p:spPr>
          <a:xfrm>
            <a:off x="4837050" y="4506250"/>
            <a:ext cx="847200" cy="0"/>
          </a:xfrm>
          <a:prstGeom prst="straightConnector1">
            <a:avLst/>
          </a:prstGeom>
          <a:noFill/>
          <a:ln cap="flat" cmpd="sng" w="38100">
            <a:solidFill>
              <a:schemeClr val="dk2"/>
            </a:solidFill>
            <a:prstDash val="solid"/>
            <a:round/>
            <a:headEnd len="med" w="med" type="none"/>
            <a:tailEnd len="med" w="med" type="none"/>
          </a:ln>
        </p:spPr>
      </p:cxnSp>
      <p:cxnSp>
        <p:nvCxnSpPr>
          <p:cNvPr id="148" name="Google Shape;148;p24"/>
          <p:cNvCxnSpPr/>
          <p:nvPr/>
        </p:nvCxnSpPr>
        <p:spPr>
          <a:xfrm rot="10800000">
            <a:off x="5660600" y="720300"/>
            <a:ext cx="0" cy="3810000"/>
          </a:xfrm>
          <a:prstGeom prst="straightConnector1">
            <a:avLst/>
          </a:prstGeom>
          <a:noFill/>
          <a:ln cap="flat" cmpd="sng" w="38100">
            <a:solidFill>
              <a:schemeClr val="dk2"/>
            </a:solidFill>
            <a:prstDash val="solid"/>
            <a:round/>
            <a:headEnd len="med" w="med" type="none"/>
            <a:tailEnd len="med" w="med" type="none"/>
          </a:ln>
        </p:spPr>
      </p:cxnSp>
      <p:cxnSp>
        <p:nvCxnSpPr>
          <p:cNvPr id="149" name="Google Shape;149;p24"/>
          <p:cNvCxnSpPr/>
          <p:nvPr/>
        </p:nvCxnSpPr>
        <p:spPr>
          <a:xfrm>
            <a:off x="5660600" y="720300"/>
            <a:ext cx="597000" cy="0"/>
          </a:xfrm>
          <a:prstGeom prst="straightConnector1">
            <a:avLst/>
          </a:prstGeom>
          <a:noFill/>
          <a:ln cap="flat" cmpd="sng" w="38100">
            <a:solidFill>
              <a:schemeClr val="dk2"/>
            </a:solidFill>
            <a:prstDash val="solid"/>
            <a:round/>
            <a:headEnd len="med" w="med" type="none"/>
            <a:tailEnd len="med" w="med" type="none"/>
          </a:ln>
        </p:spPr>
      </p:cxnSp>
      <p:sp>
        <p:nvSpPr>
          <p:cNvPr id="150" name="Google Shape;150;p24"/>
          <p:cNvSpPr txBox="1"/>
          <p:nvPr/>
        </p:nvSpPr>
        <p:spPr>
          <a:xfrm>
            <a:off x="5671100" y="2788475"/>
            <a:ext cx="576000" cy="6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Yes</a:t>
            </a:r>
            <a:endParaRPr sz="1800">
              <a:solidFill>
                <a:schemeClr val="dk2"/>
              </a:solidFill>
            </a:endParaRPr>
          </a:p>
        </p:txBody>
      </p:sp>
      <p:sp>
        <p:nvSpPr>
          <p:cNvPr id="151" name="Google Shape;151;p24"/>
          <p:cNvSpPr/>
          <p:nvPr/>
        </p:nvSpPr>
        <p:spPr>
          <a:xfrm>
            <a:off x="6276275" y="658011"/>
            <a:ext cx="12204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Register if Encoder moves</a:t>
            </a:r>
            <a:endParaRPr/>
          </a:p>
        </p:txBody>
      </p:sp>
      <p:sp>
        <p:nvSpPr>
          <p:cNvPr id="152" name="Google Shape;152;p24"/>
          <p:cNvSpPr/>
          <p:nvPr/>
        </p:nvSpPr>
        <p:spPr>
          <a:xfrm>
            <a:off x="6276275" y="1599536"/>
            <a:ext cx="1220400" cy="69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Updates </a:t>
            </a:r>
            <a:r>
              <a:rPr lang="en"/>
              <a:t>Value on Encoder</a:t>
            </a:r>
            <a:endParaRPr/>
          </a:p>
        </p:txBody>
      </p:sp>
      <p:sp>
        <p:nvSpPr>
          <p:cNvPr id="153" name="Google Shape;153;p24"/>
          <p:cNvSpPr/>
          <p:nvPr/>
        </p:nvSpPr>
        <p:spPr>
          <a:xfrm>
            <a:off x="6276275" y="2541046"/>
            <a:ext cx="1220400" cy="94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Turns array of values into points of LCD</a:t>
            </a:r>
            <a:endParaRPr/>
          </a:p>
        </p:txBody>
      </p:sp>
      <p:cxnSp>
        <p:nvCxnSpPr>
          <p:cNvPr id="154" name="Google Shape;154;p24"/>
          <p:cNvCxnSpPr>
            <a:stCxn id="151" idx="2"/>
            <a:endCxn id="152" idx="0"/>
          </p:cNvCxnSpPr>
          <p:nvPr/>
        </p:nvCxnSpPr>
        <p:spPr>
          <a:xfrm>
            <a:off x="6886475" y="1355511"/>
            <a:ext cx="0" cy="243900"/>
          </a:xfrm>
          <a:prstGeom prst="straightConnector1">
            <a:avLst/>
          </a:prstGeom>
          <a:noFill/>
          <a:ln cap="flat" cmpd="sng" w="38100">
            <a:solidFill>
              <a:schemeClr val="dk2"/>
            </a:solidFill>
            <a:prstDash val="solid"/>
            <a:round/>
            <a:headEnd len="med" w="med" type="none"/>
            <a:tailEnd len="med" w="med" type="triangle"/>
          </a:ln>
        </p:spPr>
      </p:cxnSp>
      <p:cxnSp>
        <p:nvCxnSpPr>
          <p:cNvPr id="155" name="Google Shape;155;p24"/>
          <p:cNvCxnSpPr>
            <a:stCxn id="152" idx="2"/>
            <a:endCxn id="153" idx="0"/>
          </p:cNvCxnSpPr>
          <p:nvPr/>
        </p:nvCxnSpPr>
        <p:spPr>
          <a:xfrm>
            <a:off x="6886475" y="2297036"/>
            <a:ext cx="0" cy="243900"/>
          </a:xfrm>
          <a:prstGeom prst="straightConnector1">
            <a:avLst/>
          </a:prstGeom>
          <a:noFill/>
          <a:ln cap="flat" cmpd="sng" w="38100">
            <a:solidFill>
              <a:schemeClr val="dk2"/>
            </a:solidFill>
            <a:prstDash val="solid"/>
            <a:round/>
            <a:headEnd len="med" w="med" type="none"/>
            <a:tailEnd len="med" w="med" type="triangle"/>
          </a:ln>
        </p:spPr>
      </p:cxnSp>
      <p:sp>
        <p:nvSpPr>
          <p:cNvPr id="156" name="Google Shape;156;p24"/>
          <p:cNvSpPr/>
          <p:nvPr/>
        </p:nvSpPr>
        <p:spPr>
          <a:xfrm>
            <a:off x="6241025" y="3729871"/>
            <a:ext cx="1220400" cy="94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Writes text and Displays values on LNCD</a:t>
            </a:r>
            <a:endParaRPr/>
          </a:p>
        </p:txBody>
      </p:sp>
      <p:cxnSp>
        <p:nvCxnSpPr>
          <p:cNvPr id="157" name="Google Shape;157;p24"/>
          <p:cNvCxnSpPr>
            <a:endCxn id="156" idx="0"/>
          </p:cNvCxnSpPr>
          <p:nvPr/>
        </p:nvCxnSpPr>
        <p:spPr>
          <a:xfrm>
            <a:off x="6851225" y="3485971"/>
            <a:ext cx="0" cy="243900"/>
          </a:xfrm>
          <a:prstGeom prst="straightConnector1">
            <a:avLst/>
          </a:prstGeom>
          <a:noFill/>
          <a:ln cap="flat" cmpd="sng" w="38100">
            <a:solidFill>
              <a:schemeClr val="dk2"/>
            </a:solidFill>
            <a:prstDash val="solid"/>
            <a:round/>
            <a:headEnd len="med" w="med" type="none"/>
            <a:tailEnd len="med" w="med" type="triangle"/>
          </a:ln>
        </p:spPr>
      </p:cxnSp>
      <p:sp>
        <p:nvSpPr>
          <p:cNvPr id="158" name="Google Shape;158;p24"/>
          <p:cNvSpPr txBox="1"/>
          <p:nvPr/>
        </p:nvSpPr>
        <p:spPr>
          <a:xfrm>
            <a:off x="6276275" y="288900"/>
            <a:ext cx="14004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UI Code</a:t>
            </a:r>
            <a:endParaRPr sz="1800">
              <a:solidFill>
                <a:schemeClr val="dk2"/>
              </a:solidFill>
            </a:endParaRPr>
          </a:p>
        </p:txBody>
      </p:sp>
      <p:cxnSp>
        <p:nvCxnSpPr>
          <p:cNvPr id="159" name="Google Shape;159;p24"/>
          <p:cNvCxnSpPr>
            <a:stCxn id="156" idx="3"/>
          </p:cNvCxnSpPr>
          <p:nvPr/>
        </p:nvCxnSpPr>
        <p:spPr>
          <a:xfrm>
            <a:off x="7461425" y="4200571"/>
            <a:ext cx="900300" cy="0"/>
          </a:xfrm>
          <a:prstGeom prst="straightConnector1">
            <a:avLst/>
          </a:prstGeom>
          <a:noFill/>
          <a:ln cap="flat" cmpd="sng" w="38100">
            <a:solidFill>
              <a:schemeClr val="dk2"/>
            </a:solidFill>
            <a:prstDash val="solid"/>
            <a:round/>
            <a:headEnd len="med" w="med" type="none"/>
            <a:tailEnd len="med" w="med" type="none"/>
          </a:ln>
        </p:spPr>
      </p:cxnSp>
      <p:cxnSp>
        <p:nvCxnSpPr>
          <p:cNvPr id="160" name="Google Shape;160;p24"/>
          <p:cNvCxnSpPr/>
          <p:nvPr/>
        </p:nvCxnSpPr>
        <p:spPr>
          <a:xfrm rot="10800000">
            <a:off x="8333275" y="241700"/>
            <a:ext cx="0" cy="3923700"/>
          </a:xfrm>
          <a:prstGeom prst="straightConnector1">
            <a:avLst/>
          </a:prstGeom>
          <a:noFill/>
          <a:ln cap="flat" cmpd="sng" w="38100">
            <a:solidFill>
              <a:schemeClr val="dk2"/>
            </a:solidFill>
            <a:prstDash val="solid"/>
            <a:round/>
            <a:headEnd len="med" w="med" type="none"/>
            <a:tailEnd len="med" w="med" type="none"/>
          </a:ln>
        </p:spPr>
      </p:cxnSp>
      <p:cxnSp>
        <p:nvCxnSpPr>
          <p:cNvPr id="161" name="Google Shape;161;p24"/>
          <p:cNvCxnSpPr/>
          <p:nvPr/>
        </p:nvCxnSpPr>
        <p:spPr>
          <a:xfrm rot="10800000">
            <a:off x="5046275" y="198900"/>
            <a:ext cx="3272700" cy="80700"/>
          </a:xfrm>
          <a:prstGeom prst="straightConnector1">
            <a:avLst/>
          </a:prstGeom>
          <a:noFill/>
          <a:ln cap="flat" cmpd="sng" w="38100">
            <a:solidFill>
              <a:schemeClr val="dk2"/>
            </a:solidFill>
            <a:prstDash val="solid"/>
            <a:round/>
            <a:headEnd len="med" w="med" type="none"/>
            <a:tailEnd len="med" w="med" type="none"/>
          </a:ln>
        </p:spPr>
      </p:cxnSp>
      <p:cxnSp>
        <p:nvCxnSpPr>
          <p:cNvPr id="162" name="Google Shape;162;p24"/>
          <p:cNvCxnSpPr/>
          <p:nvPr/>
        </p:nvCxnSpPr>
        <p:spPr>
          <a:xfrm>
            <a:off x="5046125" y="191025"/>
            <a:ext cx="0" cy="47250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Sampling</a:t>
            </a:r>
            <a:endParaRPr/>
          </a:p>
        </p:txBody>
      </p:sp>
      <p:pic>
        <p:nvPicPr>
          <p:cNvPr id="168" name="Google Shape;168;p25"/>
          <p:cNvPicPr preferRelativeResize="0"/>
          <p:nvPr/>
        </p:nvPicPr>
        <p:blipFill>
          <a:blip r:embed="rId3">
            <a:alphaModFix/>
          </a:blip>
          <a:stretch>
            <a:fillRect/>
          </a:stretch>
        </p:blipFill>
        <p:spPr>
          <a:xfrm>
            <a:off x="4299300" y="900400"/>
            <a:ext cx="4844700" cy="1599654"/>
          </a:xfrm>
          <a:prstGeom prst="rect">
            <a:avLst/>
          </a:prstGeom>
          <a:noFill/>
          <a:ln>
            <a:noFill/>
          </a:ln>
        </p:spPr>
      </p:pic>
      <p:pic>
        <p:nvPicPr>
          <p:cNvPr id="169" name="Google Shape;169;p25"/>
          <p:cNvPicPr preferRelativeResize="0"/>
          <p:nvPr/>
        </p:nvPicPr>
        <p:blipFill>
          <a:blip r:embed="rId4">
            <a:alphaModFix/>
          </a:blip>
          <a:stretch>
            <a:fillRect/>
          </a:stretch>
        </p:blipFill>
        <p:spPr>
          <a:xfrm>
            <a:off x="152400" y="1170125"/>
            <a:ext cx="3994500" cy="33230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User Input</a:t>
            </a:r>
            <a:endParaRPr/>
          </a:p>
        </p:txBody>
      </p:sp>
      <p:pic>
        <p:nvPicPr>
          <p:cNvPr id="175" name="Google Shape;175;p26"/>
          <p:cNvPicPr preferRelativeResize="0"/>
          <p:nvPr/>
        </p:nvPicPr>
        <p:blipFill>
          <a:blip r:embed="rId3">
            <a:alphaModFix/>
          </a:blip>
          <a:stretch>
            <a:fillRect/>
          </a:stretch>
        </p:blipFill>
        <p:spPr>
          <a:xfrm>
            <a:off x="4486263" y="1170113"/>
            <a:ext cx="4657725" cy="2695575"/>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1170125"/>
            <a:ext cx="4181462" cy="2978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User Output </a:t>
            </a:r>
            <a:endParaRPr/>
          </a:p>
        </p:txBody>
      </p:sp>
      <p:pic>
        <p:nvPicPr>
          <p:cNvPr id="182" name="Google Shape;182;p27"/>
          <p:cNvPicPr preferRelativeResize="0"/>
          <p:nvPr/>
        </p:nvPicPr>
        <p:blipFill>
          <a:blip r:embed="rId3">
            <a:alphaModFix/>
          </a:blip>
          <a:stretch>
            <a:fillRect/>
          </a:stretch>
        </p:blipFill>
        <p:spPr>
          <a:xfrm>
            <a:off x="152400" y="1170125"/>
            <a:ext cx="6843088" cy="3820975"/>
          </a:xfrm>
          <a:prstGeom prst="rect">
            <a:avLst/>
          </a:prstGeom>
          <a:noFill/>
          <a:ln>
            <a:noFill/>
          </a:ln>
        </p:spPr>
      </p:pic>
      <p:pic>
        <p:nvPicPr>
          <p:cNvPr id="183" name="Google Shape;183;p27"/>
          <p:cNvPicPr preferRelativeResize="0"/>
          <p:nvPr/>
        </p:nvPicPr>
        <p:blipFill>
          <a:blip r:embed="rId4">
            <a:alphaModFix/>
          </a:blip>
          <a:stretch>
            <a:fillRect/>
          </a:stretch>
        </p:blipFill>
        <p:spPr>
          <a:xfrm>
            <a:off x="4299296" y="1017721"/>
            <a:ext cx="5485000" cy="349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Closing</a:t>
            </a:r>
            <a:endParaRPr/>
          </a:p>
        </p:txBody>
      </p:sp>
      <p:sp>
        <p:nvSpPr>
          <p:cNvPr id="189" name="Google Shape;18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t>Achieved:</a:t>
            </a:r>
            <a:endParaRPr/>
          </a:p>
          <a:p>
            <a:pPr indent="-282733" lvl="0" marL="457200" rtl="0" algn="l">
              <a:spcBef>
                <a:spcPts val="1400"/>
              </a:spcBef>
              <a:spcAft>
                <a:spcPts val="0"/>
              </a:spcAft>
              <a:buClr>
                <a:schemeClr val="dk1"/>
              </a:buClr>
              <a:buSzPct val="61111"/>
              <a:buChar char="●"/>
            </a:pPr>
            <a:r>
              <a:rPr lang="en"/>
              <a:t>Safe ±10 V input range</a:t>
            </a:r>
            <a:endParaRPr/>
          </a:p>
          <a:p>
            <a:pPr indent="-282733" lvl="0" marL="457200" rtl="0" algn="l">
              <a:spcBef>
                <a:spcPts val="0"/>
              </a:spcBef>
              <a:spcAft>
                <a:spcPts val="0"/>
              </a:spcAft>
              <a:buClr>
                <a:schemeClr val="dk1"/>
              </a:buClr>
              <a:buSzPct val="61111"/>
              <a:buChar char="●"/>
            </a:pPr>
            <a:r>
              <a:rPr lang="en"/>
              <a:t>200 kHz sampling per channel</a:t>
            </a:r>
            <a:endParaRPr/>
          </a:p>
          <a:p>
            <a:pPr indent="-282733" lvl="0" marL="457200" rtl="0" algn="l">
              <a:spcBef>
                <a:spcPts val="0"/>
              </a:spcBef>
              <a:spcAft>
                <a:spcPts val="0"/>
              </a:spcAft>
              <a:buClr>
                <a:schemeClr val="dk1"/>
              </a:buClr>
              <a:buSzPct val="61111"/>
              <a:buChar char="●"/>
            </a:pPr>
            <a:r>
              <a:rPr lang="en"/>
              <a:t>Real-time LCD display with intuitive control</a:t>
            </a:r>
            <a:endParaRPr/>
          </a:p>
          <a:p>
            <a:pPr indent="-282733" lvl="0" marL="457200" rtl="0" algn="l">
              <a:spcBef>
                <a:spcPts val="0"/>
              </a:spcBef>
              <a:spcAft>
                <a:spcPts val="0"/>
              </a:spcAft>
              <a:buClr>
                <a:schemeClr val="dk1"/>
              </a:buClr>
              <a:buSzPct val="61111"/>
              <a:buChar char="●"/>
            </a:pPr>
            <a:r>
              <a:rPr lang="en"/>
              <a:t>Fully modular and battery-powered design</a:t>
            </a:r>
            <a:endParaRPr/>
          </a:p>
          <a:p>
            <a:pPr indent="0" lvl="0" marL="0" rtl="0" algn="l">
              <a:spcBef>
                <a:spcPts val="1400"/>
              </a:spcBef>
              <a:spcAft>
                <a:spcPts val="0"/>
              </a:spcAft>
              <a:buClr>
                <a:schemeClr val="dk1"/>
              </a:buClr>
              <a:buSzPct val="61111"/>
              <a:buFont typeface="Arial"/>
              <a:buNone/>
            </a:pPr>
            <a:r>
              <a:rPr lang="en"/>
              <a:t>Built completely from scratch with protoboards, firmware, and 3D printing</a:t>
            </a:r>
            <a:endParaRPr/>
          </a:p>
          <a:p>
            <a:pPr indent="0" lvl="0" marL="0" rtl="0" algn="l">
              <a:spcBef>
                <a:spcPts val="0"/>
              </a:spcBef>
              <a:spcAft>
                <a:spcPts val="0"/>
              </a:spcAft>
              <a:buClr>
                <a:schemeClr val="dk1"/>
              </a:buClr>
              <a:buSzPct val="61111"/>
              <a:buFont typeface="Arial"/>
              <a:buNone/>
            </a:pPr>
            <a:r>
              <a:rPr lang="en"/>
              <a:t>Future improvements:</a:t>
            </a:r>
            <a:endParaRPr/>
          </a:p>
          <a:p>
            <a:pPr indent="-282733" lvl="0" marL="457200" rtl="0" algn="l">
              <a:spcBef>
                <a:spcPts val="1400"/>
              </a:spcBef>
              <a:spcAft>
                <a:spcPts val="0"/>
              </a:spcAft>
              <a:buClr>
                <a:schemeClr val="dk1"/>
              </a:buClr>
              <a:buSzPct val="61111"/>
              <a:buChar char="●"/>
            </a:pPr>
            <a:r>
              <a:rPr lang="en"/>
              <a:t>Custom PCB for better layout and durability</a:t>
            </a:r>
            <a:endParaRPr/>
          </a:p>
          <a:p>
            <a:pPr indent="-282733" lvl="0" marL="457200" rtl="0" algn="l">
              <a:spcBef>
                <a:spcPts val="0"/>
              </a:spcBef>
              <a:spcAft>
                <a:spcPts val="0"/>
              </a:spcAft>
              <a:buClr>
                <a:schemeClr val="dk1"/>
              </a:buClr>
              <a:buSzPct val="61111"/>
              <a:buChar char="●"/>
            </a:pPr>
            <a:r>
              <a:rPr lang="en"/>
              <a:t>Higher-resolution display or waveform features (e.g., FFT mode)</a:t>
            </a:r>
            <a:endParaRPr/>
          </a:p>
          <a:p>
            <a:pPr indent="-282733" lvl="0" marL="457200" rtl="0" algn="l">
              <a:spcBef>
                <a:spcPts val="0"/>
              </a:spcBef>
              <a:spcAft>
                <a:spcPts val="0"/>
              </a:spcAft>
              <a:buClr>
                <a:schemeClr val="dk1"/>
              </a:buClr>
              <a:buSzPct val="61111"/>
              <a:buChar char="●"/>
            </a:pPr>
            <a:r>
              <a:rPr lang="en"/>
              <a:t>Expansion to 4+ channels or wireless display integration</a:t>
            </a:r>
            <a:endParaRPr/>
          </a:p>
          <a:p>
            <a:pPr indent="0" lvl="0" marL="0" rtl="0" algn="l">
              <a:spcBef>
                <a:spcPts val="1400"/>
              </a:spcBef>
              <a:spcAft>
                <a:spcPts val="0"/>
              </a:spcAft>
              <a:buClr>
                <a:schemeClr val="dk1"/>
              </a:buClr>
              <a:buSzPct val="61111"/>
              <a:buFont typeface="Arial"/>
              <a:buNone/>
            </a:pPr>
            <a:r>
              <a:rPr lang="en"/>
              <a:t>Demonstrated that lab-grade tools can be made compact, affordable, and user-friendly</a:t>
            </a:r>
            <a:endParaRPr/>
          </a:p>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Summary</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Designed a portable, dual-channel digital oscilloscope</a:t>
            </a:r>
            <a:endParaRPr/>
          </a:p>
          <a:p>
            <a:pPr indent="-334327" lvl="0" marL="457200" rtl="0" algn="l">
              <a:spcBef>
                <a:spcPts val="0"/>
              </a:spcBef>
              <a:spcAft>
                <a:spcPts val="0"/>
              </a:spcAft>
              <a:buSzPct val="100000"/>
              <a:buChar char="●"/>
            </a:pPr>
            <a:r>
              <a:rPr lang="en"/>
              <a:t>Supports ±10 V analog inputs and 200 kHz sampling per channel</a:t>
            </a:r>
            <a:endParaRPr/>
          </a:p>
          <a:p>
            <a:pPr indent="-334327" lvl="0" marL="457200" rtl="0" algn="l">
              <a:spcBef>
                <a:spcPts val="0"/>
              </a:spcBef>
              <a:spcAft>
                <a:spcPts val="0"/>
              </a:spcAft>
              <a:buSzPct val="100000"/>
              <a:buChar char="●"/>
            </a:pPr>
            <a:r>
              <a:rPr lang="en"/>
              <a:t>Built around a Teensy 4.1 with a fully custom analog front end (AFE)</a:t>
            </a:r>
            <a:endParaRPr/>
          </a:p>
          <a:p>
            <a:pPr indent="-334327" lvl="0" marL="457200" rtl="0" algn="l">
              <a:spcBef>
                <a:spcPts val="0"/>
              </a:spcBef>
              <a:spcAft>
                <a:spcPts val="0"/>
              </a:spcAft>
              <a:buSzPct val="100000"/>
              <a:buChar char="●"/>
            </a:pPr>
            <a:r>
              <a:rPr lang="en"/>
              <a:t>Real-time signal display on onboard LCD (no PC required)</a:t>
            </a:r>
            <a:endParaRPr/>
          </a:p>
          <a:p>
            <a:pPr indent="-334327" lvl="0" marL="457200" rtl="0" algn="l">
              <a:spcBef>
                <a:spcPts val="0"/>
              </a:spcBef>
              <a:spcAft>
                <a:spcPts val="0"/>
              </a:spcAft>
              <a:buSzPct val="100000"/>
              <a:buChar char="●"/>
            </a:pPr>
            <a:r>
              <a:rPr lang="en"/>
              <a:t>Single rotary encoder/button used for all user interaction (pause, trigger, scale)</a:t>
            </a:r>
            <a:endParaRPr/>
          </a:p>
          <a:p>
            <a:pPr indent="-334327" lvl="0" marL="457200" rtl="0" algn="l">
              <a:spcBef>
                <a:spcPts val="0"/>
              </a:spcBef>
              <a:spcAft>
                <a:spcPts val="0"/>
              </a:spcAft>
              <a:buSzPct val="100000"/>
              <a:buChar char="●"/>
            </a:pPr>
            <a:r>
              <a:rPr lang="en"/>
              <a:t>Main goals: Low-cost, portable, standalone oscilloscope for student/lab use</a:t>
            </a:r>
            <a:endParaRPr/>
          </a:p>
          <a:p>
            <a:pPr indent="-334327" lvl="0" marL="457200" rtl="0" algn="l">
              <a:spcBef>
                <a:spcPts val="0"/>
              </a:spcBef>
              <a:spcAft>
                <a:spcPts val="0"/>
              </a:spcAft>
              <a:buSzPct val="100000"/>
              <a:buChar char="●"/>
            </a:pPr>
            <a:r>
              <a:rPr lang="en"/>
              <a:t>Challenges included:</a:t>
            </a:r>
            <a:endParaRPr/>
          </a:p>
          <a:p>
            <a:pPr indent="-293211" lvl="0" marL="914400" rtl="0" algn="l">
              <a:spcBef>
                <a:spcPts val="0"/>
              </a:spcBef>
              <a:spcAft>
                <a:spcPts val="0"/>
              </a:spcAft>
              <a:buClr>
                <a:schemeClr val="dk1"/>
              </a:buClr>
              <a:buSzPct val="61111"/>
              <a:buChar char="●"/>
            </a:pPr>
            <a:r>
              <a:rPr lang="en"/>
              <a:t>Conditioning ±10 V signals to 0–3.3 V ADC range</a:t>
            </a:r>
            <a:endParaRPr/>
          </a:p>
          <a:p>
            <a:pPr indent="-293211" lvl="0" marL="914400" rtl="0" algn="l">
              <a:spcBef>
                <a:spcPts val="0"/>
              </a:spcBef>
              <a:spcAft>
                <a:spcPts val="0"/>
              </a:spcAft>
              <a:buClr>
                <a:schemeClr val="dk1"/>
              </a:buClr>
              <a:buSzPct val="61111"/>
              <a:buChar char="●"/>
            </a:pPr>
            <a:r>
              <a:rPr lang="en"/>
              <a:t>Achieving stable ADC performance</a:t>
            </a:r>
            <a:endParaRPr/>
          </a:p>
          <a:p>
            <a:pPr indent="-293211" lvl="0" marL="914400" rtl="0" algn="l">
              <a:spcBef>
                <a:spcPts val="0"/>
              </a:spcBef>
              <a:spcAft>
                <a:spcPts val="0"/>
              </a:spcAft>
              <a:buClr>
                <a:schemeClr val="dk1"/>
              </a:buClr>
              <a:buSzPct val="61111"/>
              <a:buChar char="●"/>
            </a:pPr>
            <a:r>
              <a:rPr lang="en"/>
              <a:t>Integrating all blocks into a clean enclosure</a:t>
            </a:r>
            <a:endParaRPr/>
          </a:p>
          <a:p>
            <a:pPr indent="0" lvl="0" marL="0" rtl="0" algn="l">
              <a:spcBef>
                <a:spcPts val="1400"/>
              </a:spcBef>
              <a:spcAft>
                <a:spcPts val="0"/>
              </a:spcAft>
              <a:buClr>
                <a:schemeClr val="dk1"/>
              </a:buClr>
              <a:buSzPct val="61111"/>
              <a:buFont typeface="Arial"/>
              <a:buNone/>
            </a:pPr>
            <a:r>
              <a:rPr lang="en"/>
              <a:t>Achievements: Verified performance, clean interface</a:t>
            </a:r>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title="Screenshot 2025-05-31 at 10.44.22 PM.png"/>
          <p:cNvPicPr preferRelativeResize="0"/>
          <p:nvPr/>
        </p:nvPicPr>
        <p:blipFill rotWithShape="1">
          <a:blip r:embed="rId3">
            <a:alphaModFix/>
          </a:blip>
          <a:srcRect b="51545" l="0" r="0" t="0"/>
          <a:stretch/>
        </p:blipFill>
        <p:spPr>
          <a:xfrm>
            <a:off x="195000" y="977288"/>
            <a:ext cx="8754000" cy="3188925"/>
          </a:xfrm>
          <a:prstGeom prst="rect">
            <a:avLst/>
          </a:prstGeom>
          <a:noFill/>
          <a:ln>
            <a:noFill/>
          </a:ln>
        </p:spPr>
      </p:pic>
      <p:sp>
        <p:nvSpPr>
          <p:cNvPr id="67" name="Google Shape;67;p15"/>
          <p:cNvSpPr txBox="1"/>
          <p:nvPr>
            <p:ph type="title"/>
          </p:nvPr>
        </p:nvSpPr>
        <p:spPr>
          <a:xfrm>
            <a:off x="311700" y="293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Analog Front End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Block/Supply and User Interface/Display</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Gavin 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Block/Supply</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Step down/convert voltages for the other oscilloscope components</a:t>
            </a:r>
            <a:endParaRPr/>
          </a:p>
          <a:p>
            <a:pPr indent="-342900" lvl="0" marL="457200" rtl="0" algn="l">
              <a:spcBef>
                <a:spcPts val="0"/>
              </a:spcBef>
              <a:spcAft>
                <a:spcPts val="0"/>
              </a:spcAft>
              <a:buSzPts val="1800"/>
              <a:buChar char="●"/>
            </a:pPr>
            <a:r>
              <a:rPr lang="en"/>
              <a:t>Eplzon 2596 Buck Converter and </a:t>
            </a:r>
            <a:r>
              <a:rPr lang="en"/>
              <a:t>Voltage Inverter Circuit</a:t>
            </a:r>
            <a:endParaRPr/>
          </a:p>
          <a:p>
            <a:pPr indent="-342900" lvl="0" marL="457200" rtl="0" algn="l">
              <a:spcBef>
                <a:spcPts val="0"/>
              </a:spcBef>
              <a:spcAft>
                <a:spcPts val="0"/>
              </a:spcAft>
              <a:buSzPts val="1800"/>
              <a:buChar char="●"/>
            </a:pPr>
            <a:r>
              <a:rPr lang="en"/>
              <a:t>Each </a:t>
            </a:r>
            <a:r>
              <a:rPr lang="en"/>
              <a:t>separate</a:t>
            </a:r>
            <a:r>
              <a:rPr lang="en"/>
              <a:t> block supplies different voltages to different components of the oscilloscope</a:t>
            </a:r>
            <a:endParaRPr/>
          </a:p>
        </p:txBody>
      </p:sp>
      <p:pic>
        <p:nvPicPr>
          <p:cNvPr id="80" name="Google Shape;80;p17" title="IMG_6821.jpg"/>
          <p:cNvPicPr preferRelativeResize="0"/>
          <p:nvPr/>
        </p:nvPicPr>
        <p:blipFill rotWithShape="1">
          <a:blip r:embed="rId3">
            <a:alphaModFix/>
          </a:blip>
          <a:srcRect b="0" l="0" r="0" t="19717"/>
          <a:stretch/>
        </p:blipFill>
        <p:spPr>
          <a:xfrm>
            <a:off x="311700" y="2718325"/>
            <a:ext cx="1856725" cy="1984076"/>
          </a:xfrm>
          <a:prstGeom prst="rect">
            <a:avLst/>
          </a:prstGeom>
          <a:noFill/>
          <a:ln>
            <a:noFill/>
          </a:ln>
        </p:spPr>
      </p:pic>
      <p:pic>
        <p:nvPicPr>
          <p:cNvPr id="81" name="Google Shape;81;p17" title="IMG_0115.jpg"/>
          <p:cNvPicPr preferRelativeResize="0"/>
          <p:nvPr/>
        </p:nvPicPr>
        <p:blipFill>
          <a:blip r:embed="rId4">
            <a:alphaModFix/>
          </a:blip>
          <a:stretch>
            <a:fillRect/>
          </a:stretch>
        </p:blipFill>
        <p:spPr>
          <a:xfrm>
            <a:off x="2655650" y="2698562"/>
            <a:ext cx="2742231" cy="2023624"/>
          </a:xfrm>
          <a:prstGeom prst="rect">
            <a:avLst/>
          </a:prstGeom>
          <a:noFill/>
          <a:ln>
            <a:noFill/>
          </a:ln>
        </p:spPr>
      </p:pic>
      <p:pic>
        <p:nvPicPr>
          <p:cNvPr id="82" name="Google Shape;82;p17" title="IMG_6844.jpg"/>
          <p:cNvPicPr preferRelativeResize="0"/>
          <p:nvPr/>
        </p:nvPicPr>
        <p:blipFill>
          <a:blip r:embed="rId5">
            <a:alphaModFix/>
          </a:blip>
          <a:stretch>
            <a:fillRect/>
          </a:stretch>
        </p:blipFill>
        <p:spPr>
          <a:xfrm>
            <a:off x="5885100" y="2298375"/>
            <a:ext cx="2057200" cy="2727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Diagram</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title="IMG_0116.jpg"/>
          <p:cNvPicPr preferRelativeResize="0"/>
          <p:nvPr/>
        </p:nvPicPr>
        <p:blipFill>
          <a:blip r:embed="rId3">
            <a:alphaModFix/>
          </a:blip>
          <a:stretch>
            <a:fillRect/>
          </a:stretch>
        </p:blipFill>
        <p:spPr>
          <a:xfrm rot="5400000">
            <a:off x="2421912" y="-154614"/>
            <a:ext cx="3986625" cy="63313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Interface/Display</a:t>
            </a:r>
            <a:endParaRPr/>
          </a:p>
        </p:txBody>
      </p:sp>
      <p:sp>
        <p:nvSpPr>
          <p:cNvPr id="95" name="Google Shape;95;p19"/>
          <p:cNvSpPr txBox="1"/>
          <p:nvPr>
            <p:ph idx="1" type="body"/>
          </p:nvPr>
        </p:nvSpPr>
        <p:spPr>
          <a:xfrm>
            <a:off x="311700" y="936825"/>
            <a:ext cx="8520600" cy="384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 Adafruit I2C Stemma QT Rotary Encoder</a:t>
            </a:r>
            <a:endParaRPr/>
          </a:p>
          <a:p>
            <a:pPr indent="-317500" lvl="1" marL="914400" rtl="0" algn="l">
              <a:spcBef>
                <a:spcPts val="0"/>
              </a:spcBef>
              <a:spcAft>
                <a:spcPts val="0"/>
              </a:spcAft>
              <a:buSzPts val="1400"/>
              <a:buChar char="○"/>
            </a:pPr>
            <a:r>
              <a:rPr lang="en"/>
              <a:t>Acts as button and knob</a:t>
            </a:r>
            <a:endParaRPr/>
          </a:p>
          <a:p>
            <a:pPr indent="-317500" lvl="1" marL="914400" rtl="0" algn="l">
              <a:spcBef>
                <a:spcPts val="0"/>
              </a:spcBef>
              <a:spcAft>
                <a:spcPts val="0"/>
              </a:spcAft>
              <a:buSzPts val="1400"/>
              <a:buChar char="○"/>
            </a:pPr>
            <a:r>
              <a:rPr lang="en"/>
              <a:t>Allows for switching between channels, axes, selecting/triggering, and sweeping signals</a:t>
            </a:r>
            <a:endParaRPr sz="1400"/>
          </a:p>
          <a:p>
            <a:pPr indent="-342900" lvl="0" marL="457200" rtl="0" algn="l">
              <a:spcBef>
                <a:spcPts val="0"/>
              </a:spcBef>
              <a:spcAft>
                <a:spcPts val="0"/>
              </a:spcAft>
              <a:buSzPts val="1800"/>
              <a:buChar char="●"/>
            </a:pPr>
            <a:r>
              <a:rPr lang="en"/>
              <a:t>Hosyond IPS Capacitive Touch Screen LCD Module</a:t>
            </a:r>
            <a:endParaRPr/>
          </a:p>
          <a:p>
            <a:pPr indent="-317500" lvl="1" marL="914400" rtl="0" algn="l">
              <a:spcBef>
                <a:spcPts val="0"/>
              </a:spcBef>
              <a:spcAft>
                <a:spcPts val="0"/>
              </a:spcAft>
              <a:buSzPts val="1400"/>
              <a:buChar char="○"/>
            </a:pPr>
            <a:r>
              <a:rPr lang="en"/>
              <a:t>Displays time and voltage axes, as well as electric signal</a:t>
            </a:r>
            <a:endParaRPr/>
          </a:p>
          <a:p>
            <a:pPr indent="-342900" lvl="0" marL="457200" rtl="0" algn="l">
              <a:spcBef>
                <a:spcPts val="0"/>
              </a:spcBef>
              <a:spcAft>
                <a:spcPts val="0"/>
              </a:spcAft>
              <a:buSzPts val="1800"/>
              <a:buChar char="●"/>
            </a:pPr>
            <a:r>
              <a:rPr lang="en"/>
              <a:t>Teensy 4.1 Microcontroller</a:t>
            </a:r>
            <a:endParaRPr/>
          </a:p>
          <a:p>
            <a:pPr indent="-317500" lvl="1" marL="914400" rtl="0" algn="l">
              <a:spcBef>
                <a:spcPts val="0"/>
              </a:spcBef>
              <a:spcAft>
                <a:spcPts val="0"/>
              </a:spcAft>
              <a:buSzPts val="1400"/>
              <a:buChar char="○"/>
            </a:pPr>
            <a:r>
              <a:rPr lang="en"/>
              <a:t>Handles the code and </a:t>
            </a:r>
            <a:r>
              <a:rPr lang="en"/>
              <a:t>functions</a:t>
            </a:r>
            <a:r>
              <a:rPr lang="en"/>
              <a:t> of the oscilloscope</a:t>
            </a:r>
            <a:endParaRPr/>
          </a:p>
          <a:p>
            <a:pPr indent="-317500" lvl="1" marL="914400" rtl="0" algn="l">
              <a:spcBef>
                <a:spcPts val="0"/>
              </a:spcBef>
              <a:spcAft>
                <a:spcPts val="0"/>
              </a:spcAft>
              <a:buSzPts val="1400"/>
              <a:buChar char="○"/>
            </a:pPr>
            <a:r>
              <a:rPr lang="en"/>
              <a:t>Acts as an interface bridge between </a:t>
            </a:r>
            <a:r>
              <a:rPr lang="en"/>
              <a:t>the</a:t>
            </a:r>
            <a:r>
              <a:rPr lang="en"/>
              <a:t> encoder and lcd screen</a:t>
            </a:r>
            <a:endParaRPr/>
          </a:p>
        </p:txBody>
      </p:sp>
      <p:pic>
        <p:nvPicPr>
          <p:cNvPr id="96" name="Google Shape;96;p19" title="IMG_6814.jpg"/>
          <p:cNvPicPr preferRelativeResize="0"/>
          <p:nvPr/>
        </p:nvPicPr>
        <p:blipFill>
          <a:blip r:embed="rId3">
            <a:alphaModFix/>
          </a:blip>
          <a:stretch>
            <a:fillRect/>
          </a:stretch>
        </p:blipFill>
        <p:spPr>
          <a:xfrm>
            <a:off x="5861675" y="3214450"/>
            <a:ext cx="1379626" cy="1834167"/>
          </a:xfrm>
          <a:prstGeom prst="rect">
            <a:avLst/>
          </a:prstGeom>
          <a:noFill/>
          <a:ln>
            <a:noFill/>
          </a:ln>
        </p:spPr>
      </p:pic>
      <p:pic>
        <p:nvPicPr>
          <p:cNvPr id="97" name="Google Shape;97;p19" title="IMG_6815.jpg"/>
          <p:cNvPicPr preferRelativeResize="0"/>
          <p:nvPr/>
        </p:nvPicPr>
        <p:blipFill>
          <a:blip r:embed="rId4">
            <a:alphaModFix/>
          </a:blip>
          <a:stretch>
            <a:fillRect/>
          </a:stretch>
        </p:blipFill>
        <p:spPr>
          <a:xfrm>
            <a:off x="1261913" y="3215000"/>
            <a:ext cx="1379626" cy="1833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Enclosure</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Made in CAD for exact measurements -&gt; 3D Printed in PLA Plastic</a:t>
            </a:r>
            <a:endParaRPr/>
          </a:p>
          <a:p>
            <a:pPr indent="-342900" lvl="0" marL="457200" rtl="0" algn="l">
              <a:spcBef>
                <a:spcPts val="0"/>
              </a:spcBef>
              <a:spcAft>
                <a:spcPts val="0"/>
              </a:spcAft>
              <a:buSzPts val="1800"/>
              <a:buChar char="●"/>
            </a:pPr>
            <a:r>
              <a:rPr lang="en"/>
              <a:t>Sizing of:  3.5 x 4.5 x 7.5in</a:t>
            </a:r>
            <a:endParaRPr/>
          </a:p>
          <a:p>
            <a:pPr indent="-342900" lvl="0" marL="457200" rtl="0" algn="l">
              <a:spcBef>
                <a:spcPts val="0"/>
              </a:spcBef>
              <a:spcAft>
                <a:spcPts val="0"/>
              </a:spcAft>
              <a:buSzPts val="1800"/>
              <a:buChar char="●"/>
            </a:pPr>
            <a:r>
              <a:rPr lang="en"/>
              <a:t>Slots for each UI component to fit </a:t>
            </a:r>
            <a:r>
              <a:rPr lang="en"/>
              <a:t>properly</a:t>
            </a:r>
            <a:r>
              <a:rPr lang="en"/>
              <a:t> either through tolerances or screws</a:t>
            </a:r>
            <a:endParaRPr/>
          </a:p>
          <a:p>
            <a:pPr indent="-342900" lvl="0" marL="457200" rtl="0" algn="l">
              <a:spcBef>
                <a:spcPts val="0"/>
              </a:spcBef>
              <a:spcAft>
                <a:spcPts val="0"/>
              </a:spcAft>
              <a:buSzPts val="1800"/>
              <a:buChar char="●"/>
            </a:pPr>
            <a:r>
              <a:rPr lang="en"/>
              <a:t>Interior holding all other blocks with proper placement</a:t>
            </a:r>
            <a:endParaRPr/>
          </a:p>
        </p:txBody>
      </p:sp>
      <p:pic>
        <p:nvPicPr>
          <p:cNvPr id="104" name="Google Shape;104;p20"/>
          <p:cNvPicPr preferRelativeResize="0"/>
          <p:nvPr/>
        </p:nvPicPr>
        <p:blipFill rotWithShape="1">
          <a:blip r:embed="rId3">
            <a:alphaModFix/>
          </a:blip>
          <a:srcRect b="4520" l="3751" r="2939" t="14461"/>
          <a:stretch/>
        </p:blipFill>
        <p:spPr>
          <a:xfrm>
            <a:off x="612224" y="3131850"/>
            <a:ext cx="2838026" cy="1848177"/>
          </a:xfrm>
          <a:prstGeom prst="rect">
            <a:avLst/>
          </a:prstGeom>
          <a:noFill/>
          <a:ln>
            <a:noFill/>
          </a:ln>
        </p:spPr>
      </p:pic>
      <p:pic>
        <p:nvPicPr>
          <p:cNvPr id="105" name="Google Shape;105;p20"/>
          <p:cNvPicPr preferRelativeResize="0"/>
          <p:nvPr/>
        </p:nvPicPr>
        <p:blipFill>
          <a:blip r:embed="rId4">
            <a:alphaModFix/>
          </a:blip>
          <a:stretch>
            <a:fillRect/>
          </a:stretch>
        </p:blipFill>
        <p:spPr>
          <a:xfrm>
            <a:off x="4143894" y="3131850"/>
            <a:ext cx="2418206" cy="1848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Bottom Piece</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1"/>
          <p:cNvPicPr preferRelativeResize="0"/>
          <p:nvPr/>
        </p:nvPicPr>
        <p:blipFill>
          <a:blip r:embed="rId3">
            <a:alphaModFix/>
          </a:blip>
          <a:stretch>
            <a:fillRect/>
          </a:stretch>
        </p:blipFill>
        <p:spPr>
          <a:xfrm>
            <a:off x="4455251" y="1392800"/>
            <a:ext cx="4688750" cy="3646100"/>
          </a:xfrm>
          <a:prstGeom prst="rect">
            <a:avLst/>
          </a:prstGeom>
          <a:noFill/>
          <a:ln>
            <a:noFill/>
          </a:ln>
        </p:spPr>
      </p:pic>
      <p:pic>
        <p:nvPicPr>
          <p:cNvPr id="113" name="Google Shape;113;p21"/>
          <p:cNvPicPr preferRelativeResize="0"/>
          <p:nvPr/>
        </p:nvPicPr>
        <p:blipFill>
          <a:blip r:embed="rId4">
            <a:alphaModFix/>
          </a:blip>
          <a:stretch>
            <a:fillRect/>
          </a:stretch>
        </p:blipFill>
        <p:spPr>
          <a:xfrm>
            <a:off x="173650" y="1559734"/>
            <a:ext cx="4398351" cy="31073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